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290" r:id="rId14"/>
    <p:sldId id="291" r:id="rId15"/>
    <p:sldId id="324" r:id="rId16"/>
    <p:sldId id="293" r:id="rId17"/>
    <p:sldId id="294" r:id="rId18"/>
    <p:sldId id="325" r:id="rId19"/>
    <p:sldId id="326" r:id="rId20"/>
    <p:sldId id="327" r:id="rId21"/>
    <p:sldId id="329" r:id="rId22"/>
    <p:sldId id="331" r:id="rId23"/>
    <p:sldId id="328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65A96-A03D-CB4B-BE73-717232BE1E74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EEE6-D62E-534B-84C2-649B917A4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AD32-5650-5045-A6E9-826821CA0012}" type="datetime1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5BAC-69FA-9546-A5E0-B0827B728DB0}" type="datetime1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DEA7-0151-6648-9FAF-BB01F24D1747}" type="datetime1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8090-D31E-EB4D-9D4C-A50DD9391013}" type="datetime1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AB3F-241D-9B4B-BE75-9F1415BA8838}" type="datetime1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0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EE8E-5901-894E-A034-5C9C52F62F89}" type="datetime1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5669-E14C-2C41-8952-E38C5DB97AD3}" type="datetime1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E2B3-5550-AA48-9D1D-C345574D2503}" type="datetime1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0255-84D9-584F-A2F2-40A60FCE0868}" type="datetime1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C563-7CEE-9D46-9A29-6E6239609D90}" type="datetime1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794-7CA5-0F4B-8D02-A10C5349B918}" type="datetime1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0231-12EA-FC4E-B5F5-2873DAE1DF01}" type="datetime1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8222-7734-C843-81E5-089B27C55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221" y="1122363"/>
            <a:ext cx="10165405" cy="2387600"/>
          </a:xfrm>
        </p:spPr>
        <p:txBody>
          <a:bodyPr/>
          <a:lstStyle/>
          <a:p>
            <a:r>
              <a:rPr lang="en-US" dirty="0"/>
              <a:t>CS246: LDA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70275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=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{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−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𝑖𝑗</m:t>
                        </m:r>
                      </m:sub>
                    </m:sSub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}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,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=</m:t>
                        </m:r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</m:d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{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−</m:t>
                        </m:r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𝑖𝑗</m:t>
                        </m:r>
                      </m:sub>
                    </m:sSub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}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,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)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mr-IN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en-US" b="0" i="1" dirty="0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𝑛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 + </m:t>
                            </m:r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𝛽</m:t>
                            </m:r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is-IS" altLang="en-US" b="0" i="1" dirty="0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𝑤</m:t>
                                </m:r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𝑊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(</m:t>
                                    </m:r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𝑤𝑧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+</m:t>
                                </m:r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𝛽</m:t>
                                </m:r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  <m:d>
                      <m:dPr>
                        <m:ctrlPr>
                          <a:rPr lang="mr-IN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en-US" b="0" i="1" dirty="0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𝑛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+</m:t>
                            </m:r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𝛼</m:t>
                            </m:r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is-IS" altLang="en-US" b="0" i="1" dirty="0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naryPr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𝑧</m:t>
                                </m:r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en-US" b="0" i="1" dirty="0" smtClean="0"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b="0" i="1" dirty="0" smtClean="0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en-US" b="0" i="1" dirty="0" smtClean="0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+</m:t>
                                </m:r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𝛼</m:t>
                                </m:r>
                                <m:r>
                                  <a:rPr lang="en-US" altLang="en-US" b="0" i="1" dirty="0" smtClean="0">
                                    <a:latin typeface="Cambria Math" charset="0"/>
                                    <a:ea typeface="ＭＳ Ｐゴシック" charset="-128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altLang="en-US" i="1" dirty="0">
                  <a:latin typeface="Cambria Math" charset="0"/>
                  <a:ea typeface="ＭＳ Ｐゴシック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𝑛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b="0" i="1" baseline="-25000" dirty="0" smtClean="0">
                        <a:latin typeface="Cambria Math" charset="0"/>
                        <a:ea typeface="ＭＳ Ｐゴシック" charset="-128"/>
                      </a:rPr>
                      <m:t>𝑧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how many times the word </a:t>
                </a:r>
                <a:r>
                  <a:rPr lang="en-US" altLang="en-US" i="1" dirty="0">
                    <a:latin typeface="Times New Roman" charset="0"/>
                    <a:ea typeface="ＭＳ Ｐゴシック" charset="-128"/>
                  </a:rPr>
                  <a:t>w</a:t>
                </a:r>
                <a:r>
                  <a:rPr lang="en-US" altLang="en-US" dirty="0">
                    <a:ea typeface="ＭＳ Ｐゴシック" charset="-128"/>
                  </a:rPr>
                  <a:t> has been assigned to the topic </a:t>
                </a:r>
                <a:r>
                  <a:rPr lang="en-US" altLang="en-US" i="1" dirty="0">
                    <a:latin typeface="Times New Roman" charset="0"/>
                    <a:ea typeface="ＭＳ Ｐゴシック" charset="-128"/>
                  </a:rPr>
                  <a:t>z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𝑛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b="0" i="1" baseline="-25000" dirty="0" smtClean="0">
                        <a:latin typeface="Cambria Math" charset="0"/>
                        <a:ea typeface="ＭＳ Ｐゴシック" charset="-128"/>
                      </a:rPr>
                      <m:t>𝑧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how many words in the document </a:t>
                </a:r>
                <a:r>
                  <a:rPr lang="en-US" altLang="en-US" i="1" dirty="0">
                    <a:latin typeface="Times New Roman" charset="0"/>
                    <a:ea typeface="ＭＳ Ｐゴシック" charset="-128"/>
                  </a:rPr>
                  <a:t>d</a:t>
                </a:r>
                <a:r>
                  <a:rPr lang="en-US" altLang="en-US" dirty="0">
                    <a:ea typeface="ＭＳ Ｐゴシック" charset="-128"/>
                  </a:rPr>
                  <a:t> have been assigned to the topic </a:t>
                </a:r>
                <a:r>
                  <a:rPr lang="en-US" altLang="en-US" i="1" dirty="0">
                    <a:latin typeface="Times New Roman" charset="0"/>
                    <a:ea typeface="ＭＳ Ｐゴシック" charset="-128"/>
                  </a:rPr>
                  <a:t>z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What is the meaning of each factor?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AE44-BC2A-1042-B9D5-A6533D6D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with 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For each word </a:t>
                </a:r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w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ij</a:t>
                </a:r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Assign to topic t with probability</a:t>
                </a:r>
                <a:r>
                  <a:rPr lang="mr-IN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altLang="en-US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en-US" i="1" dirty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𝑛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i="1" dirty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 + </m:t>
                            </m:r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𝛽</m:t>
                            </m:r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is-IS" altLang="en-US" i="1" dirty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𝑤</m:t>
                                </m:r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𝑊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en-US" i="1" dirty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(</m:t>
                                    </m:r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𝑤𝑧</m:t>
                                    </m:r>
                                  </m:sub>
                                </m:sSub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+</m:t>
                                </m:r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𝛽</m:t>
                                </m:r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  <m:d>
                      <m:dPr>
                        <m:ctrlPr>
                          <a:rPr lang="mr-IN" altLang="en-US" i="1" dirty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altLang="en-US" i="1" dirty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𝑛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i="1" dirty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+</m:t>
                            </m:r>
                            <m:r>
                              <a:rPr lang="en-US" altLang="en-US" i="1" dirty="0">
                                <a:latin typeface="Cambria Math" charset="0"/>
                                <a:ea typeface="ＭＳ Ｐゴシック" charset="-128"/>
                              </a:rPr>
                              <m:t>𝛼</m:t>
                            </m:r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is-IS" altLang="en-US" i="1" dirty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naryPr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𝑧</m:t>
                                </m:r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en-US" i="1" dirty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 dirty="0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en-US" i="1" dirty="0"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i="1" dirty="0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en-US" i="1" dirty="0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+</m:t>
                                </m:r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𝛼</m:t>
                                </m:r>
                                <m:r>
                                  <a:rPr lang="en-US" altLang="en-US" i="1" dirty="0">
                                    <a:latin typeface="Cambria Math" charset="0"/>
                                    <a:ea typeface="ＭＳ Ｐゴシック" charset="-128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For the prior topic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of </a:t>
                </a:r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w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ij</a:t>
                </a:r>
                <a:r>
                  <a:rPr lang="en-US" altLang="en-US" dirty="0">
                    <a:ea typeface="ＭＳ Ｐゴシック" charset="-128"/>
                  </a:rPr>
                  <a:t>,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by 1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For the new topic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𝑛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of </a:t>
                </a:r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w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ij</a:t>
                </a:r>
                <a:r>
                  <a:rPr lang="en-US" altLang="en-US" dirty="0">
                    <a:ea typeface="ＭＳ Ｐゴシック" charset="-128"/>
                  </a:rPr>
                  <a:t>,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by 1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Repeat the process many times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At least hundreds of times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Once the process is over, we have</a:t>
                </a:r>
              </a:p>
              <a:p>
                <a:pPr lvl="1"/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z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ij</a:t>
                </a:r>
                <a:r>
                  <a:rPr lang="en-US" altLang="en-US" dirty="0">
                    <a:ea typeface="ＭＳ Ｐゴシック" charset="-128"/>
                  </a:rPr>
                  <a:t> for every </a:t>
                </a:r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w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ij</a:t>
                </a:r>
                <a:endParaRPr lang="en-US" altLang="en-US" i="1" dirty="0">
                  <a:latin typeface="Times New Roman" charset="0"/>
                  <a:ea typeface="ＭＳ Ｐゴシック" charset="-128"/>
                </a:endParaRPr>
              </a:p>
              <a:p>
                <a:pPr lvl="1"/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n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wz</a:t>
                </a:r>
                <a:r>
                  <a:rPr lang="en-US" altLang="en-US" i="1" baseline="-25000" dirty="0">
                    <a:latin typeface="Times New Roman" charset="0"/>
                    <a:ea typeface="ＭＳ Ｐゴシック" charset="-128"/>
                  </a:rPr>
                  <a:t> </a:t>
                </a:r>
                <a:r>
                  <a:rPr lang="en-US" altLang="en-US" dirty="0">
                    <a:ea typeface="ＭＳ Ｐゴシック" charset="-128"/>
                  </a:rPr>
                  <a:t>and </a:t>
                </a:r>
                <a:r>
                  <a:rPr lang="en-US" altLang="en-US" i="1" dirty="0" err="1">
                    <a:latin typeface="Times New Roman" charset="0"/>
                    <a:ea typeface="ＭＳ Ｐゴシック" charset="-128"/>
                  </a:rPr>
                  <a:t>n</a:t>
                </a:r>
                <a:r>
                  <a:rPr lang="en-US" altLang="en-US" i="1" baseline="-25000" dirty="0" err="1">
                    <a:latin typeface="Times New Roman" charset="0"/>
                    <a:ea typeface="ＭＳ Ｐゴシック" charset="-128"/>
                  </a:rPr>
                  <a:t>dz</a:t>
                </a:r>
                <a:endParaRPr lang="en-US" altLang="en-US" dirty="0">
                  <a:ea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57884" y="5342237"/>
                <a:ext cx="2913170" cy="725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ＭＳ Ｐゴシック" charset="-128"/>
                        </a:rPr>
                        <m:t>𝑃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𝑧</m:t>
                          </m:r>
                        </m:e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𝑑</m:t>
                          </m:r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mr-IN" altLang="en-US" sz="2000" i="1" dirty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𝑑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charset="0"/>
                              <a:ea typeface="ＭＳ Ｐゴシック" charset="-128"/>
                            </a:rPr>
                            <m:t>+</m:t>
                          </m:r>
                          <m:r>
                            <a:rPr lang="en-US" altLang="en-US" sz="2000" i="1" dirty="0">
                              <a:latin typeface="Cambria Math" charset="0"/>
                              <a:ea typeface="ＭＳ Ｐゴシック" charset="-128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altLang="en-US" sz="2000" i="1" dirty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naryPr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𝑧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𝑑</m:t>
                                  </m:r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+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𝛼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884" y="5342237"/>
                <a:ext cx="2913170" cy="725070"/>
              </a:xfrm>
              <a:prstGeom prst="rect">
                <a:avLst/>
              </a:prstGeom>
              <a:blipFill>
                <a:blip r:embed="rId3"/>
                <a:stretch>
                  <a:fillRect t="-20690" b="-9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5639" y="5286772"/>
                <a:ext cx="3021596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ＭＳ Ｐゴシック" charset="-128"/>
                        </a:rPr>
                        <m:t>𝑃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𝑤</m:t>
                          </m:r>
                        </m:e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𝑧</m:t>
                          </m:r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ＭＳ Ｐゴシック" charset="-128"/>
                        </a:rPr>
                        <m:t>=</m:t>
                      </m:r>
                      <m:f>
                        <m:fPr>
                          <m:ctrlPr>
                            <a:rPr lang="mr-IN" altLang="en-US" sz="2000" i="1" dirty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𝑤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en-US" sz="2000" i="1" dirty="0">
                              <a:latin typeface="Cambria Math" charset="0"/>
                              <a:ea typeface="ＭＳ Ｐゴシック" charset="-128"/>
                            </a:rPr>
                            <m:t>+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  <a:ea typeface="ＭＳ Ｐゴシック" charset="-128"/>
                            </a:rPr>
                            <m:t>𝛽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altLang="en-US" sz="2000" i="1" dirty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</m:ctrlPr>
                            </m:naryPr>
                            <m: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𝑊</m:t>
                              </m:r>
                            </m:sup>
                            <m:e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 dirty="0">
                                      <a:latin typeface="Cambria Math" charset="0"/>
                                      <a:ea typeface="ＭＳ Ｐゴシック" charset="-128"/>
                                    </a:rPr>
                                    <m:t>𝑛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  <a:ea typeface="ＭＳ Ｐゴシック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  <a:ea typeface="ＭＳ Ｐゴシック" charset="-128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+</m:t>
                              </m:r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𝛽</m:t>
                              </m:r>
                              <m:r>
                                <a:rPr lang="en-US" altLang="en-US" sz="2000" i="1" dirty="0">
                                  <a:latin typeface="Cambria Math" charset="0"/>
                                  <a:ea typeface="ＭＳ Ｐゴシック" charset="-128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639" y="5286772"/>
                <a:ext cx="3021596" cy="780535"/>
              </a:xfrm>
              <a:prstGeom prst="rect">
                <a:avLst/>
              </a:prstGeom>
              <a:blipFill>
                <a:blip r:embed="rId4"/>
                <a:stretch>
                  <a:fillRect t="-14286" b="-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7719E-3EA5-8D46-A646-36429254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 from 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TASA corpus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37,000 text passages from educational materials collected by Touchstone Applied Science Associates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Set T=300 (300 topics)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9404-46A4-CF47-9AEF-FF8C6B2B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Inferred Topics</a:t>
            </a:r>
          </a:p>
        </p:txBody>
      </p:sp>
      <p:pic>
        <p:nvPicPr>
          <p:cNvPr id="51202" name="Content Placeholder 3" descr="LDA-REAL-topic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254126"/>
            <a:ext cx="8229600" cy="48672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2689B-A44B-BD42-878A-EDAF5350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Word Topic Assignments</a:t>
            </a:r>
          </a:p>
        </p:txBody>
      </p:sp>
      <p:pic>
        <p:nvPicPr>
          <p:cNvPr id="52226" name="Content Placeholder 3" descr="LDA-REAL-doc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0" y="1447800"/>
            <a:ext cx="9112250" cy="525938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A688C-B3F5-CC49-9125-43D96424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Algorithm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Two topics: River, Money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Five words: “river”, “stream”, “bank”, “money”, “loan”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Generate 16 documents by randomly mixing the two topics and using the LDA model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66214"/>
              </p:ext>
            </p:extLst>
          </p:nvPr>
        </p:nvGraphicFramePr>
        <p:xfrm>
          <a:off x="1711411" y="2940909"/>
          <a:ext cx="5943600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river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stream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bank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money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loan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River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1/3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1/3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1/3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Money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1/3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1/3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1/3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E3138-15D7-DE48-9A21-E6B8BF00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Generated Documents and Initial Topic Assignment before Inference</a:t>
            </a:r>
          </a:p>
        </p:txBody>
      </p:sp>
      <p:pic>
        <p:nvPicPr>
          <p:cNvPr id="54274" name="Content Placeholder 3" descr="LDA-SIM-INI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89088"/>
            <a:ext cx="8229600" cy="4197350"/>
          </a:xfrm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248960" y="5867401"/>
            <a:ext cx="758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First 6 and the last 3 documents are purely from one topic. Others are mixture</a:t>
            </a:r>
            <a:br>
              <a:rPr lang="en-US" altLang="en-US" sz="1800"/>
            </a:br>
            <a:r>
              <a:rPr lang="en-US" altLang="en-US" sz="1800"/>
              <a:t>White dot: “River”. Black dot: “Money”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FA7545-864A-9844-B233-4048AFAF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Topic Assignment After LDA Inference</a:t>
            </a:r>
          </a:p>
        </p:txBody>
      </p:sp>
      <p:pic>
        <p:nvPicPr>
          <p:cNvPr id="55298" name="Content Placeholder 3" descr="LDA-SIM-INI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589088"/>
            <a:ext cx="8207375" cy="4197350"/>
          </a:xfrm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2248960" y="5867401"/>
            <a:ext cx="7587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First 6 and the last 3 documents are purely from one topic. Others are mixture</a:t>
            </a:r>
            <a:br>
              <a:rPr lang="en-US" altLang="en-US" sz="1800"/>
            </a:br>
            <a:r>
              <a:rPr lang="en-US" altLang="en-US" sz="1800"/>
              <a:t>After 64 iterations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FEDE9-13B5-C249-824A-06877A86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Inferred Topic-Term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Model parameter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Estimated parameter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Not perfect, but very close especially given the small data size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13796"/>
              </p:ext>
            </p:extLst>
          </p:nvPr>
        </p:nvGraphicFramePr>
        <p:xfrm>
          <a:off x="1365421" y="2360140"/>
          <a:ext cx="5943600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river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stream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bank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money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loan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River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Money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47565"/>
              </p:ext>
            </p:extLst>
          </p:nvPr>
        </p:nvGraphicFramePr>
        <p:xfrm>
          <a:off x="1365421" y="4188940"/>
          <a:ext cx="5943600" cy="1219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river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stream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bank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money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loan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River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0.25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0.35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Money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0.29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charset="2"/>
                        <a:defRPr sz="22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charset="2"/>
                        <a:defRPr sz="2100">
                          <a:solidFill>
                            <a:schemeClr val="tx2"/>
                          </a:solidFill>
                          <a:latin typeface="Gill Sans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charset="2"/>
                        <a:defRPr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Gill Sans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0.39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F9D8-776F-8F4A-AF24-970DA06B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LSI vs 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ea typeface="ＭＳ Ｐゴシック" charset="-128"/>
              </a:rPr>
              <a:t>Both perform the following decomposition</a:t>
            </a:r>
          </a:p>
          <a:p>
            <a:endParaRPr lang="en-US" altLang="en-US" sz="2400" dirty="0"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SVD views this as matrix approximation</a:t>
            </a:r>
          </a:p>
          <a:p>
            <a:r>
              <a:rPr lang="en-US" altLang="en-US" sz="2400" dirty="0">
                <a:ea typeface="ＭＳ Ｐゴシック" charset="-128"/>
              </a:rPr>
              <a:t>LDA views this as probabilistic inference based on a generative model</a:t>
            </a:r>
          </a:p>
          <a:p>
            <a:pPr lvl="1"/>
            <a:r>
              <a:rPr lang="en-US" altLang="en-US" sz="2100" dirty="0">
                <a:ea typeface="ＭＳ Ｐゴシック" charset="-128"/>
              </a:rPr>
              <a:t>Each entry corresponds to </a:t>
            </a:r>
            <a:r>
              <a:rPr lang="ja-JP" altLang="en-US" sz="2100" dirty="0">
                <a:ea typeface="ＭＳ Ｐゴシック" charset="-128"/>
              </a:rPr>
              <a:t>“</a:t>
            </a:r>
            <a:r>
              <a:rPr lang="en-US" altLang="ja-JP" sz="2100" dirty="0">
                <a:ea typeface="ＭＳ Ｐゴシック" charset="-128"/>
              </a:rPr>
              <a:t>probability</a:t>
            </a:r>
            <a:r>
              <a:rPr lang="ja-JP" altLang="en-US" sz="2100" dirty="0">
                <a:ea typeface="ＭＳ Ｐゴシック" charset="-128"/>
              </a:rPr>
              <a:t>”</a:t>
            </a:r>
            <a:r>
              <a:rPr lang="en-US" altLang="ja-JP" sz="2100" dirty="0">
                <a:ea typeface="ＭＳ Ｐゴシック" charset="-128"/>
              </a:rPr>
              <a:t>: better interpretability</a:t>
            </a:r>
            <a:endParaRPr lang="en-US" altLang="en-US" sz="2100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8779" y="2539314"/>
            <a:ext cx="2590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2302" y="2539314"/>
            <a:ext cx="533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3712" y="2539314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379" y="3648537"/>
            <a:ext cx="492443" cy="47064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/>
              <a:t>doc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8179" y="3648537"/>
            <a:ext cx="492443" cy="47064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/>
              <a:t>doc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6979" y="2515859"/>
            <a:ext cx="492443" cy="61420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/>
              <a:t>topic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96979" y="2163744"/>
            <a:ext cx="691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term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83504" y="2127477"/>
            <a:ext cx="691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term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1979" y="2844115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73579" y="2767915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46973" y="2136916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topic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91AB271-5454-8448-B588-8B7FBA22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0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Document Generation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charset="-128"/>
                  </a:rPr>
                  <a:t>For each topic </a:t>
                </a:r>
                <a:r>
                  <a:rPr lang="en-US" altLang="en-US" sz="2400" i="1" dirty="0">
                    <a:latin typeface="Times" charset="0"/>
                    <a:ea typeface="ＭＳ Ｐゴシック" charset="-128"/>
                  </a:rPr>
                  <a:t>z</a:t>
                </a:r>
                <a:endParaRPr lang="en-US" altLang="en-US" sz="2400" i="1" baseline="-25000" dirty="0">
                  <a:latin typeface="Times" charset="0"/>
                  <a:ea typeface="ＭＳ Ｐゴシック" charset="-128"/>
                </a:endParaRPr>
              </a:p>
              <a:p>
                <a:pPr lvl="1"/>
                <a:r>
                  <a:rPr lang="en-US" altLang="en-US" sz="2100" dirty="0">
                    <a:ea typeface="ＭＳ Ｐゴシック" charset="-128"/>
                  </a:rPr>
                  <a:t>Pick the word probability vector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sz="2100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ja-JP" sz="2100" dirty="0">
                    <a:ea typeface="ＭＳ Ｐゴシック" charset="-128"/>
                  </a:rPr>
                  <a:t>’s by taking a random sample from Dir(β,…,</a:t>
                </a:r>
                <a:r>
                  <a:rPr lang="en-US" altLang="ja-JP" sz="2100" i="1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ja-JP" sz="2100" dirty="0">
                    <a:ea typeface="ＭＳ Ｐゴシック" charset="-128"/>
                  </a:rPr>
                  <a:t>β)</a:t>
                </a:r>
              </a:p>
              <a:p>
                <a:r>
                  <a:rPr lang="en-US" altLang="en-US" sz="2400" dirty="0">
                    <a:ea typeface="ＭＳ Ｐゴシック" charset="-128"/>
                  </a:rPr>
                  <a:t>For every document </a:t>
                </a:r>
                <a:r>
                  <a:rPr lang="en-US" altLang="en-US" sz="2400" i="1" dirty="0">
                    <a:latin typeface="Times" charset="0"/>
                    <a:ea typeface="ＭＳ Ｐゴシック" charset="-128"/>
                  </a:rPr>
                  <a:t>d</a:t>
                </a:r>
                <a:endParaRPr lang="en-US" altLang="en-US" sz="2400" dirty="0">
                  <a:ea typeface="ＭＳ Ｐゴシック" charset="-128"/>
                </a:endParaRPr>
              </a:p>
              <a:p>
                <a:pPr lvl="1"/>
                <a:r>
                  <a:rPr lang="en-US" altLang="en-US" sz="2100" dirty="0">
                    <a:ea typeface="ＭＳ Ｐゴシック" charset="-128"/>
                  </a:rPr>
                  <a:t>The user decides its topic vector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sz="2100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ja-JP" sz="2100" dirty="0">
                    <a:ea typeface="ＭＳ Ｐゴシック" charset="-128"/>
                  </a:rPr>
                  <a:t>’s by taking a random sample from Dir(</a:t>
                </a:r>
                <a:r>
                  <a:rPr lang="en-US" altLang="ja-JP" sz="2100" i="1" dirty="0">
                    <a:ea typeface="ＭＳ Ｐゴシック" charset="-128"/>
                    <a:sym typeface="Symbol" charset="2"/>
                  </a:rPr>
                  <a:t>⍺</a:t>
                </a:r>
                <a:r>
                  <a:rPr lang="en-US" altLang="ja-JP" sz="2100" dirty="0">
                    <a:ea typeface="ＭＳ Ｐゴシック" charset="-128"/>
                  </a:rPr>
                  <a:t>,…,</a:t>
                </a:r>
                <a:r>
                  <a:rPr lang="en-US" altLang="ja-JP" sz="2100" i="1" dirty="0">
                    <a:ea typeface="ＭＳ Ｐゴシック" charset="-128"/>
                    <a:sym typeface="Symbol" charset="2"/>
                  </a:rPr>
                  <a:t> ⍺</a:t>
                </a:r>
                <a:r>
                  <a:rPr lang="en-US" altLang="ja-JP" sz="2100" dirty="0">
                    <a:ea typeface="ＭＳ Ｐゴシック" charset="-128"/>
                  </a:rPr>
                  <a:t>)</a:t>
                </a:r>
              </a:p>
              <a:p>
                <a:pPr lvl="1"/>
                <a:r>
                  <a:rPr lang="en-US" altLang="en-US" sz="2100" dirty="0">
                    <a:ea typeface="ＭＳ Ｐゴシック" charset="-128"/>
                  </a:rPr>
                  <a:t>For each word in </a:t>
                </a:r>
                <a:r>
                  <a:rPr lang="en-US" altLang="en-US" sz="2100" i="1" dirty="0">
                    <a:latin typeface="Times" charset="0"/>
                    <a:ea typeface="ＭＳ Ｐゴシック" charset="-128"/>
                  </a:rPr>
                  <a:t>d</a:t>
                </a:r>
                <a:endParaRPr lang="en-US" altLang="en-US" sz="2100" dirty="0">
                  <a:ea typeface="ＭＳ Ｐゴシック" charset="-128"/>
                </a:endParaRPr>
              </a:p>
              <a:p>
                <a:pPr lvl="2"/>
                <a:r>
                  <a:rPr lang="en-US" altLang="en-US" sz="1900" dirty="0">
                    <a:ea typeface="ＭＳ Ｐゴシック" charset="-128"/>
                  </a:rPr>
                  <a:t>The user selects a topic </a:t>
                </a:r>
                <a:r>
                  <a:rPr lang="en-US" altLang="en-US" sz="1900" i="1" dirty="0">
                    <a:latin typeface="Times" charset="0"/>
                    <a:ea typeface="ＭＳ Ｐゴシック" charset="-128"/>
                  </a:rPr>
                  <a:t>z</a:t>
                </a:r>
                <a:r>
                  <a:rPr lang="en-US" altLang="en-US" sz="1900" dirty="0">
                    <a:latin typeface="Times" charset="0"/>
                    <a:ea typeface="ＭＳ Ｐゴシック" charset="-128"/>
                  </a:rPr>
                  <a:t> </a:t>
                </a:r>
                <a:r>
                  <a:rPr lang="en-US" altLang="en-US" sz="1900" dirty="0">
                    <a:ea typeface="ＭＳ Ｐゴシック" charset="-128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altLang="en-US" sz="1900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sz="1900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sz="1900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sz="1900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sz="1900" i="1" dirty="0" err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sz="1900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en-US" sz="1900" dirty="0">
                  <a:ea typeface="ＭＳ Ｐゴシック" charset="-128"/>
                </a:endParaRPr>
              </a:p>
              <a:p>
                <a:pPr lvl="2"/>
                <a:r>
                  <a:rPr lang="en-US" altLang="en-US" sz="1900" dirty="0">
                    <a:ea typeface="ＭＳ Ｐゴシック" charset="-128"/>
                  </a:rPr>
                  <a:t>The user selects a word </a:t>
                </a:r>
                <a:r>
                  <a:rPr lang="en-US" altLang="en-US" sz="1900" i="1" dirty="0">
                    <a:latin typeface="Times" charset="0"/>
                    <a:ea typeface="ＭＳ Ｐゴシック" charset="-128"/>
                  </a:rPr>
                  <a:t>w</a:t>
                </a:r>
                <a:r>
                  <a:rPr lang="en-US" altLang="en-US" sz="1900" dirty="0">
                    <a:ea typeface="ＭＳ Ｐゴシック" charset="-128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altLang="en-US" sz="1900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sz="1900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sz="1900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sz="1900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sz="1900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sz="1900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en-US" sz="1900" dirty="0">
                  <a:latin typeface="Times" charset="0"/>
                  <a:ea typeface="ＭＳ Ｐゴシック" charset="-128"/>
                </a:endParaRPr>
              </a:p>
              <a:p>
                <a:r>
                  <a:rPr lang="en-US" altLang="en-US" sz="2400" dirty="0">
                    <a:ea typeface="ＭＳ Ｐゴシック" charset="-128"/>
                  </a:rPr>
                  <a:t>At the end, we have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sz="2100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sz="2100" dirty="0">
                    <a:latin typeface="Times" charset="0"/>
                    <a:ea typeface="ＭＳ Ｐゴシック" charset="-128"/>
                  </a:rPr>
                  <a:t>: </a:t>
                </a:r>
                <a:r>
                  <a:rPr lang="en-US" altLang="en-US" sz="2100" dirty="0">
                    <a:ea typeface="ＭＳ Ｐゴシック" charset="-128"/>
                  </a:rPr>
                  <a:t>topic-word vector for each topic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sz="2100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sz="2100" i="1" dirty="0" err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sz="2100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sz="2100" dirty="0">
                    <a:latin typeface="Times" charset="0"/>
                    <a:ea typeface="ＭＳ Ｐゴシック" charset="-128"/>
                  </a:rPr>
                  <a:t>:</a:t>
                </a:r>
                <a:r>
                  <a:rPr lang="en-US" altLang="en-US" sz="2100" dirty="0">
                    <a:ea typeface="ＭＳ Ｐゴシック" charset="-128"/>
                  </a:rPr>
                  <a:t> document-topic vector for each document</a:t>
                </a:r>
              </a:p>
              <a:p>
                <a:pPr lvl="1"/>
                <a:r>
                  <a:rPr lang="en-US" altLang="en-US" sz="2100" dirty="0">
                    <a:ea typeface="ＭＳ Ｐゴシック" charset="-128"/>
                  </a:rPr>
                  <a:t>Topic assignment to every word in each document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491A8-F791-5F4A-8913-84F32C14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0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as Soft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 vs hard clustering/classification</a:t>
            </a:r>
          </a:p>
          <a:p>
            <a:r>
              <a:rPr lang="en-US" altLang="en-US" dirty="0">
                <a:ea typeface="ＭＳ Ｐゴシック" charset="-128"/>
              </a:rPr>
              <a:t>After LDA, every document is assigned to a small number of topics with some weights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Documents are not assigned exclusively to a topic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Soft clustering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8080E-EC48-C649-8AEF-8AF1312A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LDA: Application to IR [Wei &amp; </a:t>
            </a:r>
            <a:r>
              <a:rPr lang="en-US"/>
              <a:t>Croft 2006]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Smooth document unigram language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with</a:t>
                </a:r>
              </a:p>
              <a:p>
                <a:pPr lvl="1"/>
                <a:r>
                  <a:rPr lang="en-US" dirty="0"/>
                  <a:t>Corpus language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LDA-based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𝐿𝐷𝐴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  <m:e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</m:d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𝑧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  <m:e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𝑃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𝑧</m:t>
                        </m:r>
                        <m:r>
                          <a:rPr lang="en-US" i="1">
                            <a:latin typeface="Cambria Math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“Expand” set of relevant terms through related topics</a:t>
                </a:r>
              </a:p>
              <a:p>
                <a:r>
                  <a:rPr lang="en-US" dirty="0"/>
                  <a:t>Compared to corpus-smoothing only, 10-20% improvement reported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15A71-59F7-6144-A1B4-7CFE9C8D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CB81-5816-784B-80B3-B5BC2F8E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pLSI</a:t>
            </a:r>
            <a:r>
              <a:rPr lang="en-US" dirty="0"/>
              <a:t> and NMF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1060-7BED-B04E-9DA9-AD95C376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</a:t>
            </a:r>
            <a:r>
              <a:rPr lang="en-US" dirty="0" err="1"/>
              <a:t>pLSI</a:t>
            </a:r>
            <a:r>
              <a:rPr lang="en-US" dirty="0"/>
              <a:t> can be viewed as matrix factorization with constraints that factored matrices may have values between [0, 1] only</a:t>
            </a:r>
          </a:p>
          <a:p>
            <a:pPr lvl="1"/>
            <a:r>
              <a:rPr lang="en-US" dirty="0"/>
              <a:t>Nonnegative matrix factorization (NMF): many algorithms exist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C7959E-D236-9649-9BF6-D6F7E0BCD2D8}"/>
              </a:ext>
            </a:extLst>
          </p:cNvPr>
          <p:cNvSpPr/>
          <p:nvPr/>
        </p:nvSpPr>
        <p:spPr>
          <a:xfrm>
            <a:off x="1843840" y="3814763"/>
            <a:ext cx="2590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38FE2-0AE1-4F44-9402-54E687ECD30C}"/>
              </a:ext>
            </a:extLst>
          </p:cNvPr>
          <p:cNvSpPr/>
          <p:nvPr/>
        </p:nvSpPr>
        <p:spPr>
          <a:xfrm>
            <a:off x="5207363" y="3814763"/>
            <a:ext cx="533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D0C07-03CD-BE46-82C7-02FC01071CE6}"/>
              </a:ext>
            </a:extLst>
          </p:cNvPr>
          <p:cNvSpPr/>
          <p:nvPr/>
        </p:nvSpPr>
        <p:spPr>
          <a:xfrm>
            <a:off x="6918773" y="3814763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CF6EE-F644-F841-9ACB-F02A532C459B}"/>
              </a:ext>
            </a:extLst>
          </p:cNvPr>
          <p:cNvSpPr txBox="1"/>
          <p:nvPr/>
        </p:nvSpPr>
        <p:spPr>
          <a:xfrm>
            <a:off x="1310440" y="4923986"/>
            <a:ext cx="492443" cy="47064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/>
              <a:t>doc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229C9-70CC-974E-9F28-513C12CE6DDC}"/>
              </a:ext>
            </a:extLst>
          </p:cNvPr>
          <p:cNvSpPr txBox="1"/>
          <p:nvPr/>
        </p:nvSpPr>
        <p:spPr>
          <a:xfrm>
            <a:off x="4663240" y="4923986"/>
            <a:ext cx="492443" cy="470642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/>
              <a:t>doc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6E24C-FB8A-444C-8EE5-C2C800C7B70A}"/>
              </a:ext>
            </a:extLst>
          </p:cNvPr>
          <p:cNvSpPr txBox="1"/>
          <p:nvPr/>
        </p:nvSpPr>
        <p:spPr>
          <a:xfrm>
            <a:off x="6492040" y="3791308"/>
            <a:ext cx="492443" cy="61420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000" dirty="0"/>
              <a:t>topic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9D4A2-1018-7645-9197-6BBA17E4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40" y="3439193"/>
            <a:ext cx="691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CB5E7-5CA1-BD40-A510-3F1CC2B0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565" y="3402926"/>
            <a:ext cx="691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FDEA7-25A3-4247-895D-CC4BF9A2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040" y="4119564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A1FCF-0366-744D-9959-A1C1A240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640" y="4043364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589E6-C47F-1244-847C-8E437AC4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034" y="3412365"/>
            <a:ext cx="707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topic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B2E8265-BE70-9B44-9639-A12136E1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Probabilistic Topic Model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Generative model of documents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Latent </a:t>
            </a:r>
            <a:r>
              <a:rPr lang="en-US" altLang="en-US">
                <a:ea typeface="ＭＳ Ｐゴシック" charset="-128"/>
              </a:rPr>
              <a:t>Dirichlet Analysis (LDA)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Nonnegative matrix factorization</a:t>
            </a:r>
          </a:p>
          <a:p>
            <a:r>
              <a:rPr lang="en-US" altLang="en-US" dirty="0">
                <a:ea typeface="ＭＳ Ｐゴシック" charset="-128"/>
              </a:rPr>
              <a:t>Statistical parameter estimation for LDA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Multinomial distribution and </a:t>
            </a:r>
            <a:r>
              <a:rPr lang="en-US" altLang="en-US" dirty="0" err="1">
                <a:ea typeface="ＭＳ Ｐゴシック" charset="-128"/>
              </a:rPr>
              <a:t>Dirichlet</a:t>
            </a:r>
            <a:r>
              <a:rPr lang="en-US" altLang="en-US" dirty="0">
                <a:ea typeface="ＭＳ Ｐゴシック" charset="-128"/>
              </a:rPr>
              <a:t> distribution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Monte Carlo method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Gibbs sampling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Markov-Chain class of sampling</a:t>
            </a:r>
          </a:p>
          <a:p>
            <a:r>
              <a:rPr lang="en-US" altLang="en-US" dirty="0">
                <a:ea typeface="ＭＳ Ｐゴシック" charset="-128"/>
              </a:rPr>
              <a:t>Language model “smoothing” through LDA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D0F4-9AEE-E249-802B-7F7AE85A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6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[Wei &amp; Croft 2006] Xing Wei and W. Bruce Croft: LDA-Based Document Models for Ad-hoc Retrieval in </a:t>
            </a:r>
            <a:r>
              <a:rPr lang="en-US" i="1" dirty="0"/>
              <a:t>SIGIR</a:t>
            </a:r>
            <a:r>
              <a:rPr lang="en-US" dirty="0"/>
              <a:t> 2006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47225-34DD-414A-9299-872F2EEA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as Topic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Given a corpus</a:t>
                </a:r>
                <a:br>
                  <a:rPr lang="en-US" altLang="en-US" dirty="0"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1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: 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11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12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, …, 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1</m:t>
                    </m:r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𝑚</m:t>
                    </m:r>
                  </m:oMath>
                </a14:m>
                <a:br>
                  <a:rPr lang="en-US" altLang="en-US" i="1" dirty="0">
                    <a:latin typeface="Times New Roman" charset="0"/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…</m:t>
                    </m:r>
                  </m:oMath>
                </a14:m>
                <a:br>
                  <a:rPr lang="en-US" altLang="en-US" i="1" dirty="0">
                    <a:latin typeface="Times New Roman" charset="0"/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𝑁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: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𝑁</m:t>
                        </m:r>
                      </m:sub>
                    </m:sSub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1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,</m:t>
                        </m:r>
                        <m:r>
                          <a:rPr lang="en-US" altLang="en-US" i="1" dirty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𝑁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,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…,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𝑁𝑚</m:t>
                    </m:r>
                    <m:r>
                      <a:rPr lang="en-US" altLang="en-US" i="1" baseline="-25000" dirty="0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br>
                  <a:rPr lang="en-US" altLang="en-US" dirty="0">
                    <a:ea typeface="ＭＳ Ｐゴシック" charset="-128"/>
                  </a:rPr>
                </a:br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), 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), 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that are most “consistent” with the given corpus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What does “consistent” mean?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A: MLE. Find the values that maximizes the corpus probability</a:t>
                </a:r>
                <a:br>
                  <a:rPr lang="en-US" altLang="en-US" dirty="0">
                    <a:ea typeface="ＭＳ Ｐゴシック" charset="-128"/>
                  </a:rPr>
                </a:br>
                <a:br>
                  <a:rPr lang="en-US" altLang="en-US" dirty="0"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𝑃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𝐶</m:t>
                        </m:r>
                      </m:e>
                    </m:d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</m:t>
                    </m:r>
                    <m:nary>
                      <m:naryPr>
                        <m:chr m:val="∏"/>
                        <m:ctrlPr>
                          <a:rPr lang="is-I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𝑘</m:t>
                        </m:r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𝑇</m:t>
                        </m:r>
                      </m:sup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𝐷𝑖𝑟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)</m:t>
                        </m:r>
                      </m:e>
                    </m:nary>
                    <m:nary>
                      <m:naryPr>
                        <m:chr m:val="∏"/>
                        <m:ctrlPr>
                          <a:rPr lang="is-I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=1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𝑁</m:t>
                        </m:r>
                      </m:sup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𝐷𝑖𝑟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mr-IN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is-IS" altLang="en-US" i="1"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𝑗</m:t>
                                </m:r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en-US" i="1">
                                    <a:latin typeface="Cambria Math" charset="0"/>
                                    <a:ea typeface="ＭＳ Ｐゴシック" charset="-128"/>
                                  </a:rPr>
                                  <m:t>𝑀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mr-IN" altLang="en-US" i="1">
                                        <a:latin typeface="Cambria Math" panose="02040503050406030204" pitchFamily="18" charset="0"/>
                                        <a:ea typeface="ＭＳ Ｐゴシック" charset="-128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𝑃</m:t>
                                    </m:r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)</m:t>
                                    </m:r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𝑃</m:t>
                                    </m:r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en-US" i="1">
                                            <a:latin typeface="Cambria Math" panose="02040503050406030204" pitchFamily="18" charset="0"/>
                                            <a:ea typeface="ＭＳ Ｐゴシック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en-US" i="1">
                                            <a:latin typeface="Cambria Math" charset="0"/>
                                            <a:ea typeface="ＭＳ Ｐゴシック" charset="-128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en-US" i="1">
                                        <a:latin typeface="Cambria Math" charset="0"/>
                                        <a:ea typeface="ＭＳ Ｐゴシック" charset="-128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3"/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Q: How can we compute such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), 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|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), 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?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A: Solving optimization problem. Use Monte Carlo method together with Gibbs sampling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3216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3AC1C-6E7D-CA46-97DD-596D726E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Class of methods that compute a number through repeated random sampling of certain event(s).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How can we compute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charset="-128"/>
                      </a:rPr>
                      <m:t>𝜋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64227" y="3398108"/>
            <a:ext cx="2693773" cy="261963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76584" y="3385751"/>
            <a:ext cx="2681416" cy="2631990"/>
          </a:xfrm>
          <a:prstGeom prst="ellipse">
            <a:avLst/>
          </a:prstGeom>
          <a:solidFill>
            <a:srgbClr val="FF0000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6E9D-C7EE-4B48-89FA-106B2A58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Bookman Old Style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Define the domain of possible events</a:t>
            </a:r>
          </a:p>
          <a:p>
            <a:pPr marL="514350" indent="-514350">
              <a:buFont typeface="Bookman Old Style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Generate the events randomly from the domain using a certain probability distribution</a:t>
            </a:r>
          </a:p>
          <a:p>
            <a:pPr marL="514350" indent="-514350">
              <a:buFont typeface="Bookman Old Style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Perform a deterministic computation using the events</a:t>
            </a:r>
          </a:p>
          <a:p>
            <a:pPr marL="514350" indent="-514350">
              <a:buFont typeface="Bookman Old Style" charset="0"/>
              <a:buAutoNum type="arabicPeriod"/>
            </a:pPr>
            <a:r>
              <a:rPr lang="en-US" altLang="en-US" dirty="0">
                <a:ea typeface="ＭＳ Ｐゴシック" charset="-128"/>
              </a:rPr>
              <a:t>Aggregate the results of the individual computation into the final result</a:t>
            </a:r>
          </a:p>
          <a:p>
            <a:pPr marL="514350" indent="-514350"/>
            <a:r>
              <a:rPr lang="en-US" altLang="en-US" dirty="0">
                <a:ea typeface="ＭＳ Ｐゴシック" charset="-128"/>
              </a:rPr>
              <a:t>Q: How can we take random samples from a particular distribution?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F00AE-1199-4645-82CB-23A33A41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Q: How can we take a random sample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𝑥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from the distribution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𝑓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?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How can we take a random sample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from the distribution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𝑓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?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Gibbs sampling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Given current sample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, …,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 err="1"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𝑛</m:t>
                        </m:r>
                      </m:sub>
                    </m:sSub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, pick a random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, and take a random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assuming the current values for all other dimensions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 dirty="0" smtClean="0">
                                <a:latin typeface="Cambria Math" charset="0"/>
                                <a:ea typeface="ＭＳ Ｐゴシック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 dirty="0" smtClean="0">
                            <a:latin typeface="Cambria Math" charset="0"/>
                            <a:ea typeface="ＭＳ Ｐゴシック" charset="-128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In practice we sequentially iterate over each dimension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212B-2525-FD4C-9111-F243D42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Markov-Chain Monte-Carlo Method (MCMC)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Gibbs sampling is in the class of Markov Chain sampling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Next sample depends only on the current sample</a:t>
            </a:r>
          </a:p>
          <a:p>
            <a:r>
              <a:rPr lang="en-US" altLang="en-US" dirty="0">
                <a:ea typeface="ＭＳ Ｐゴシック" charset="-128"/>
              </a:rPr>
              <a:t>Markov-Chain Monte-Carlo Method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Generate random events using Markov-Chain sampling and apply Monte-Carlo method to compute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2E192-208E-C44F-B57C-3758FE42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MCMC to LDA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Let us apply Monte Carlo method to estimate LDA parameters.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How can we map the LDA inference problem to random events?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A: Focus on assigning topic </a:t>
                </a:r>
                <a14:m>
                  <m:oMath xmlns:m="http://schemas.openxmlformats.org/officeDocument/2006/math"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to each word </a:t>
                </a:r>
                <a14:m>
                  <m:oMath xmlns:m="http://schemas.openxmlformats.org/officeDocument/2006/math"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. 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Event: Assignment of the topics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{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}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to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𝑤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</m:oMath>
                </a14:m>
                <a:r>
                  <a:rPr lang="en-US" altLang="ja-JP" dirty="0">
                    <a:ea typeface="ＭＳ Ｐゴシック" charset="-128"/>
                  </a:rPr>
                  <a:t>’s. </a:t>
                </a:r>
              </a:p>
              <a:p>
                <a:pPr lvl="1"/>
                <a:r>
                  <a:rPr lang="en-US" altLang="ja-JP" dirty="0">
                    <a:ea typeface="ＭＳ Ｐゴシック" charset="-128"/>
                  </a:rPr>
                  <a:t>The assignment should be done according to the probability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ja-JP" i="1" dirty="0" smtClean="0">
                        <a:latin typeface="Cambria Math" charset="0"/>
                        <a:ea typeface="ＭＳ Ｐゴシック" charset="-128"/>
                      </a:rPr>
                      <m:t>({</m:t>
                    </m:r>
                    <m:r>
                      <a:rPr lang="en-US" altLang="ja-JP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ja-JP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  <m:r>
                      <a:rPr lang="en-US" altLang="ja-JP" i="1" dirty="0">
                        <a:latin typeface="Cambria Math" charset="0"/>
                        <a:ea typeface="ＭＳ Ｐゴシック" charset="-128"/>
                      </a:rPr>
                      <m:t>}|</m:t>
                    </m:r>
                    <m:r>
                      <a:rPr lang="en-US" altLang="ja-JP" i="1" dirty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ja-JP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ja-JP" dirty="0">
                    <a:ea typeface="ＭＳ Ｐゴシック" charset="-128"/>
                  </a:rPr>
                  <a:t> of the  LDA model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 Q: How can we sample according to the probability distribution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charset="0"/>
                        <a:ea typeface="ＭＳ Ｐゴシック" charset="-128"/>
                      </a:rPr>
                      <m:t>({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}|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of the LDA model?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72B06-3788-7748-98E2-F7E76002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 for LDA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Start with initial random assignment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𝑖𝑗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: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Sample a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en-US" dirty="0">
                    <a:ea typeface="ＭＳ Ｐゴシック" charset="-128"/>
                  </a:rPr>
                  <a:t> value randomly according to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i="1" dirty="0" err="1">
                        <a:latin typeface="Cambria Math" charset="0"/>
                        <a:ea typeface="ＭＳ Ｐゴシック" charset="-128"/>
                      </a:rPr>
                      <m:t>𝑧</m:t>
                    </m:r>
                    <m:r>
                      <a:rPr lang="en-US" altLang="en-US" i="1" baseline="-25000" dirty="0" err="1">
                        <a:latin typeface="Cambria Math" charset="0"/>
                        <a:ea typeface="ＭＳ Ｐゴシック" charset="-128"/>
                      </a:rPr>
                      <m:t>𝑖𝑗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|{</m:t>
                    </m:r>
                    <m:sSub>
                      <m:sSubPr>
                        <m:ctrlPr>
                          <a:rPr lang="en-US" altLang="en-US" b="0" i="1" baseline="-25000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𝑧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−</m:t>
                        </m:r>
                        <m:r>
                          <a:rPr lang="en-US" altLang="en-US" b="0" i="1" dirty="0" smtClean="0">
                            <a:latin typeface="Cambria Math" charset="0"/>
                            <a:ea typeface="ＭＳ Ｐゴシック" charset="-128"/>
                          </a:rPr>
                          <m:t>𝑖𝑗</m:t>
                        </m:r>
                      </m:sub>
                    </m:sSub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},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dirty="0">
                    <a:ea typeface="ＭＳ Ｐゴシック" charset="-128"/>
                  </a:rPr>
                  <a:t>Repeat many times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Q: What is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ＭＳ Ｐゴシック" charset="-128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𝑖𝑗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−</m:t>
                            </m:r>
                            <m:r>
                              <a:rPr lang="en-US" altLang="en-US" b="0" i="1" dirty="0" smtClean="0">
                                <a:latin typeface="Cambria Math" charset="0"/>
                                <a:ea typeface="ＭＳ Ｐゴシック" charset="-128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,</m:t>
                    </m:r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b="0" i="1" dirty="0" smtClean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27A55-761E-EA40-9EAE-85F9E208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8222-7734-C843-81E5-089B27C55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1217</Words>
  <Application>Microsoft Macintosh PowerPoint</Application>
  <PresentationFormat>Widescreen</PresentationFormat>
  <Paragraphs>219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Cambria Math</vt:lpstr>
      <vt:lpstr>Gill Sans MT</vt:lpstr>
      <vt:lpstr>Times</vt:lpstr>
      <vt:lpstr>Times New Roman</vt:lpstr>
      <vt:lpstr>Office Theme</vt:lpstr>
      <vt:lpstr>CS246: LDA Inference</vt:lpstr>
      <vt:lpstr>LDA Document Generation Model</vt:lpstr>
      <vt:lpstr>LDA as Topic Inference</vt:lpstr>
      <vt:lpstr>Monte Carlo Method (1)</vt:lpstr>
      <vt:lpstr>Monte Carlo Method (2)</vt:lpstr>
      <vt:lpstr>Gibbs Sampling</vt:lpstr>
      <vt:lpstr>Markov-Chain Monte-Carlo Method (MCMC)</vt:lpstr>
      <vt:lpstr>Applying MCMC to LDA</vt:lpstr>
      <vt:lpstr>Gibbs Sampling for LDA</vt:lpstr>
      <vt:lpstr>P(z_ij=z┤| 〖{z〗_(-ij)},C)?</vt:lpstr>
      <vt:lpstr>LDA with Gibbs Sampling</vt:lpstr>
      <vt:lpstr>Example Result from LDA</vt:lpstr>
      <vt:lpstr>Inferred Topics</vt:lpstr>
      <vt:lpstr>Word Topic Assignments</vt:lpstr>
      <vt:lpstr>LDA Algorithm Simulation</vt:lpstr>
      <vt:lpstr>Generated Documents and Initial Topic Assignment before Inference</vt:lpstr>
      <vt:lpstr>Topic Assignment After LDA Inference</vt:lpstr>
      <vt:lpstr>Inferred Topic-Term Matrix</vt:lpstr>
      <vt:lpstr>LSI vs LDA</vt:lpstr>
      <vt:lpstr>LDA as Soft Classification</vt:lpstr>
      <vt:lpstr>LDA: Application to IR [Wei &amp; Croft 2006]</vt:lpstr>
      <vt:lpstr>pLSI and NMF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Latent Dirichlet Analysis</dc:title>
  <dc:creator>Junghoo Cho</dc:creator>
  <cp:lastModifiedBy>Junghoo Cho</cp:lastModifiedBy>
  <cp:revision>66</cp:revision>
  <dcterms:created xsi:type="dcterms:W3CDTF">2017-11-14T19:00:59Z</dcterms:created>
  <dcterms:modified xsi:type="dcterms:W3CDTF">2020-11-23T19:54:14Z</dcterms:modified>
</cp:coreProperties>
</file>